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sldIdLst>
    <p:sldId id="256" r:id="rId4"/>
    <p:sldId id="300" r:id="rId5"/>
    <p:sldId id="314" r:id="rId6"/>
    <p:sldId id="325" r:id="rId7"/>
    <p:sldId id="332" r:id="rId8"/>
    <p:sldId id="333" r:id="rId9"/>
    <p:sldId id="335" r:id="rId10"/>
    <p:sldId id="336" r:id="rId11"/>
    <p:sldId id="326" r:id="rId12"/>
    <p:sldId id="338" r:id="rId13"/>
    <p:sldId id="328" r:id="rId14"/>
    <p:sldId id="343" r:id="rId15"/>
    <p:sldId id="345" r:id="rId16"/>
    <p:sldId id="344" r:id="rId17"/>
    <p:sldId id="347" r:id="rId18"/>
    <p:sldId id="337" r:id="rId19"/>
    <p:sldId id="352" r:id="rId20"/>
    <p:sldId id="357" r:id="rId21"/>
    <p:sldId id="348" r:id="rId22"/>
    <p:sldId id="353" r:id="rId23"/>
    <p:sldId id="358" r:id="rId24"/>
    <p:sldId id="349" r:id="rId25"/>
    <p:sldId id="354" r:id="rId26"/>
    <p:sldId id="359" r:id="rId27"/>
    <p:sldId id="350" r:id="rId28"/>
    <p:sldId id="355" r:id="rId29"/>
    <p:sldId id="361" r:id="rId30"/>
    <p:sldId id="351" r:id="rId31"/>
    <p:sldId id="356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A857A-D3B1-4F5F-8824-5A0996E37F9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8BCA43B-70C6-4937-9E21-8A7D00B6BE25}">
      <dgm:prSet/>
      <dgm:spPr/>
      <dgm:t>
        <a:bodyPr/>
        <a:lstStyle/>
        <a:p>
          <a:r>
            <a:rPr lang="en-US" altLang="zh-TW" dirty="0"/>
            <a:t>Method description</a:t>
          </a:r>
          <a:endParaRPr lang="en-US" dirty="0"/>
        </a:p>
      </dgm:t>
    </dgm:pt>
    <dgm:pt modelId="{CC338EDF-0070-4B99-97F3-ED63DCA7D6BD}" type="parTrans" cxnId="{AAFCF0B9-878E-4F86-9198-1084145434EE}">
      <dgm:prSet/>
      <dgm:spPr/>
      <dgm:t>
        <a:bodyPr/>
        <a:lstStyle/>
        <a:p>
          <a:endParaRPr lang="en-US"/>
        </a:p>
      </dgm:t>
    </dgm:pt>
    <dgm:pt modelId="{F013E496-98C4-4C4C-B6C6-DD5CA8BF7453}" type="sibTrans" cxnId="{AAFCF0B9-878E-4F86-9198-1084145434EE}">
      <dgm:prSet/>
      <dgm:spPr/>
      <dgm:t>
        <a:bodyPr/>
        <a:lstStyle/>
        <a:p>
          <a:endParaRPr lang="en-US"/>
        </a:p>
      </dgm:t>
    </dgm:pt>
    <dgm:pt modelId="{17BBA622-BF17-48DD-9575-261658BA4309}">
      <dgm:prSet/>
      <dgm:spPr/>
      <dgm:t>
        <a:bodyPr/>
        <a:lstStyle/>
        <a:p>
          <a:r>
            <a:rPr lang="en-US" altLang="zh-TW" dirty="0"/>
            <a:t>Input images</a:t>
          </a:r>
          <a:endParaRPr lang="en-US" dirty="0"/>
        </a:p>
      </dgm:t>
    </dgm:pt>
    <dgm:pt modelId="{52B4965B-C786-42A6-A1E7-53A649D2B311}" type="parTrans" cxnId="{2DAA3AAD-5561-4391-A3B0-50F514DF2914}">
      <dgm:prSet/>
      <dgm:spPr/>
      <dgm:t>
        <a:bodyPr/>
        <a:lstStyle/>
        <a:p>
          <a:endParaRPr lang="en-US"/>
        </a:p>
      </dgm:t>
    </dgm:pt>
    <dgm:pt modelId="{37710256-B24C-4388-AC5C-D7555F209B17}" type="sibTrans" cxnId="{2DAA3AAD-5561-4391-A3B0-50F514DF2914}">
      <dgm:prSet/>
      <dgm:spPr/>
      <dgm:t>
        <a:bodyPr/>
        <a:lstStyle/>
        <a:p>
          <a:endParaRPr lang="en-US"/>
        </a:p>
      </dgm:t>
    </dgm:pt>
    <dgm:pt modelId="{B5443BF7-0991-4BAC-86CA-7EDCD88148A5}">
      <dgm:prSet/>
      <dgm:spPr/>
      <dgm:t>
        <a:bodyPr/>
        <a:lstStyle/>
        <a:p>
          <a:r>
            <a:rPr lang="en-US" altLang="zh-TW"/>
            <a:t>Output images</a:t>
          </a:r>
          <a:endParaRPr lang="en-US" dirty="0"/>
        </a:p>
      </dgm:t>
    </dgm:pt>
    <dgm:pt modelId="{39BCBE5C-D619-4140-9433-63D5130CF5DE}" type="parTrans" cxnId="{E2D0667C-7C7C-403E-AE6A-938BB9B1CDAD}">
      <dgm:prSet/>
      <dgm:spPr/>
      <dgm:t>
        <a:bodyPr/>
        <a:lstStyle/>
        <a:p>
          <a:endParaRPr lang="zh-TW" altLang="en-US"/>
        </a:p>
      </dgm:t>
    </dgm:pt>
    <dgm:pt modelId="{EA4FCD17-E7F5-48A8-9A6F-5B4B60A5BFD3}" type="sibTrans" cxnId="{E2D0667C-7C7C-403E-AE6A-938BB9B1CDAD}">
      <dgm:prSet/>
      <dgm:spPr/>
      <dgm:t>
        <a:bodyPr/>
        <a:lstStyle/>
        <a:p>
          <a:endParaRPr lang="zh-TW" altLang="en-US"/>
        </a:p>
      </dgm:t>
    </dgm:pt>
    <dgm:pt modelId="{1B41F8D9-3362-4BBD-8112-113DD0892AF9}">
      <dgm:prSet/>
      <dgm:spPr/>
      <dgm:t>
        <a:bodyPr/>
        <a:lstStyle/>
        <a:p>
          <a:r>
            <a:rPr lang="en-US" altLang="zh-TW" dirty="0"/>
            <a:t>Source codes</a:t>
          </a:r>
          <a:endParaRPr lang="en-US" dirty="0"/>
        </a:p>
      </dgm:t>
    </dgm:pt>
    <dgm:pt modelId="{F964DF57-C04E-4A92-BACC-FB6CDD577540}" type="parTrans" cxnId="{55A1D8B5-5A77-43A3-BF44-948156CE1137}">
      <dgm:prSet/>
      <dgm:spPr/>
      <dgm:t>
        <a:bodyPr/>
        <a:lstStyle/>
        <a:p>
          <a:endParaRPr lang="zh-TW" altLang="en-US"/>
        </a:p>
      </dgm:t>
    </dgm:pt>
    <dgm:pt modelId="{346C3EC3-10D9-4C3B-BAC9-149A5563CC2C}" type="sibTrans" cxnId="{55A1D8B5-5A77-43A3-BF44-948156CE1137}">
      <dgm:prSet/>
      <dgm:spPr/>
      <dgm:t>
        <a:bodyPr/>
        <a:lstStyle/>
        <a:p>
          <a:endParaRPr lang="zh-TW" altLang="en-US"/>
        </a:p>
      </dgm:t>
    </dgm:pt>
    <dgm:pt modelId="{3A9BC511-7E19-4D83-B220-12AADDAFC3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TW" dirty="0"/>
            <a:t>Enlarged ones</a:t>
          </a:r>
          <a:endParaRPr lang="en-US" dirty="0"/>
        </a:p>
      </dgm:t>
    </dgm:pt>
    <dgm:pt modelId="{10DCBC96-5231-4530-823B-D5FAE169C461}" type="parTrans" cxnId="{F2380C7C-839B-433D-A137-4CA73FD50CCA}">
      <dgm:prSet/>
      <dgm:spPr/>
      <dgm:t>
        <a:bodyPr/>
        <a:lstStyle/>
        <a:p>
          <a:endParaRPr lang="zh-TW" altLang="en-US"/>
        </a:p>
      </dgm:t>
    </dgm:pt>
    <dgm:pt modelId="{C01C292E-07DC-4E77-BD94-6DCDBF82C122}" type="sibTrans" cxnId="{F2380C7C-839B-433D-A137-4CA73FD50CCA}">
      <dgm:prSet/>
      <dgm:spPr/>
      <dgm:t>
        <a:bodyPr/>
        <a:lstStyle/>
        <a:p>
          <a:endParaRPr lang="zh-TW" altLang="en-US"/>
        </a:p>
      </dgm:t>
    </dgm:pt>
    <dgm:pt modelId="{7B75B2D8-B4B9-45DF-A7ED-13464B249F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TW" dirty="0"/>
            <a:t>Crop Enlarged ones</a:t>
          </a:r>
          <a:endParaRPr lang="en-US" dirty="0"/>
        </a:p>
      </dgm:t>
    </dgm:pt>
    <dgm:pt modelId="{38ED9A0C-04DA-4123-9119-E31FBF2005B7}" type="parTrans" cxnId="{45B9AF10-C24E-4F7A-8015-88ABE9309DAE}">
      <dgm:prSet/>
      <dgm:spPr/>
      <dgm:t>
        <a:bodyPr/>
        <a:lstStyle/>
        <a:p>
          <a:endParaRPr lang="zh-TW" altLang="en-US"/>
        </a:p>
      </dgm:t>
    </dgm:pt>
    <dgm:pt modelId="{6EFAE3BB-E218-4B4D-ADD9-67F9FFFD8767}" type="sibTrans" cxnId="{45B9AF10-C24E-4F7A-8015-88ABE9309DAE}">
      <dgm:prSet/>
      <dgm:spPr/>
      <dgm:t>
        <a:bodyPr/>
        <a:lstStyle/>
        <a:p>
          <a:endParaRPr lang="zh-TW" altLang="en-US"/>
        </a:p>
      </dgm:t>
    </dgm:pt>
    <dgm:pt modelId="{0CCE0212-4687-422A-92E2-2469C37416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Reduced ones</a:t>
          </a:r>
        </a:p>
      </dgm:t>
    </dgm:pt>
    <dgm:pt modelId="{1D41F3E8-DBE6-4ED3-8BAE-EDE4573E37CA}" type="parTrans" cxnId="{471AED65-71C3-459A-8014-E141EE5F31BC}">
      <dgm:prSet/>
      <dgm:spPr/>
      <dgm:t>
        <a:bodyPr/>
        <a:lstStyle/>
        <a:p>
          <a:endParaRPr lang="zh-TW" altLang="en-US"/>
        </a:p>
      </dgm:t>
    </dgm:pt>
    <dgm:pt modelId="{97FCED25-2926-4732-983E-9D01B8FD2F75}" type="sibTrans" cxnId="{471AED65-71C3-459A-8014-E141EE5F31BC}">
      <dgm:prSet/>
      <dgm:spPr/>
      <dgm:t>
        <a:bodyPr/>
        <a:lstStyle/>
        <a:p>
          <a:endParaRPr lang="zh-TW" altLang="en-US"/>
        </a:p>
      </dgm:t>
    </dgm:pt>
    <dgm:pt modelId="{FA0EBE64-7527-47E6-AEE9-FBD5C33CAB8F}" type="pres">
      <dgm:prSet presAssocID="{55BA857A-D3B1-4F5F-8824-5A0996E37F9F}" presName="linear" presStyleCnt="0">
        <dgm:presLayoutVars>
          <dgm:dir/>
          <dgm:animLvl val="lvl"/>
          <dgm:resizeHandles val="exact"/>
        </dgm:presLayoutVars>
      </dgm:prSet>
      <dgm:spPr/>
    </dgm:pt>
    <dgm:pt modelId="{6C54F061-A3C3-42C7-A31E-82AE36B73D65}" type="pres">
      <dgm:prSet presAssocID="{D8BCA43B-70C6-4937-9E21-8A7D00B6BE25}" presName="parentLin" presStyleCnt="0"/>
      <dgm:spPr/>
    </dgm:pt>
    <dgm:pt modelId="{9D72A8C1-C704-4C47-9E21-914C34D40798}" type="pres">
      <dgm:prSet presAssocID="{D8BCA43B-70C6-4937-9E21-8A7D00B6BE25}" presName="parentLeftMargin" presStyleLbl="node1" presStyleIdx="0" presStyleCnt="4"/>
      <dgm:spPr/>
    </dgm:pt>
    <dgm:pt modelId="{108A6FC9-60BE-4EE6-B909-4B6A1576AEED}" type="pres">
      <dgm:prSet presAssocID="{D8BCA43B-70C6-4937-9E21-8A7D00B6BE2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60728D1-FEFB-4FC0-B1F4-614FB68E4CD5}" type="pres">
      <dgm:prSet presAssocID="{D8BCA43B-70C6-4937-9E21-8A7D00B6BE25}" presName="negativeSpace" presStyleCnt="0"/>
      <dgm:spPr/>
    </dgm:pt>
    <dgm:pt modelId="{56F43EC4-D6FA-4672-BADE-3FD1B0135135}" type="pres">
      <dgm:prSet presAssocID="{D8BCA43B-70C6-4937-9E21-8A7D00B6BE25}" presName="childText" presStyleLbl="conFgAcc1" presStyleIdx="0" presStyleCnt="4">
        <dgm:presLayoutVars>
          <dgm:bulletEnabled val="1"/>
        </dgm:presLayoutVars>
      </dgm:prSet>
      <dgm:spPr/>
    </dgm:pt>
    <dgm:pt modelId="{6160712E-BE75-49E2-A539-DA213B980A43}" type="pres">
      <dgm:prSet presAssocID="{F013E496-98C4-4C4C-B6C6-DD5CA8BF7453}" presName="spaceBetweenRectangles" presStyleCnt="0"/>
      <dgm:spPr/>
    </dgm:pt>
    <dgm:pt modelId="{B4ADA9D6-8A24-4731-BEB5-673BE0AE3DC8}" type="pres">
      <dgm:prSet presAssocID="{17BBA622-BF17-48DD-9575-261658BA4309}" presName="parentLin" presStyleCnt="0"/>
      <dgm:spPr/>
    </dgm:pt>
    <dgm:pt modelId="{44F0D04C-8BF4-4FA9-A7E9-A5F4A76F79B5}" type="pres">
      <dgm:prSet presAssocID="{17BBA622-BF17-48DD-9575-261658BA4309}" presName="parentLeftMargin" presStyleLbl="node1" presStyleIdx="0" presStyleCnt="4"/>
      <dgm:spPr/>
    </dgm:pt>
    <dgm:pt modelId="{AB725832-BD7C-4CDF-82E4-A5B326816E5A}" type="pres">
      <dgm:prSet presAssocID="{17BBA622-BF17-48DD-9575-261658BA43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D591219-E74A-45EA-A82B-9D391D8CD566}" type="pres">
      <dgm:prSet presAssocID="{17BBA622-BF17-48DD-9575-261658BA4309}" presName="negativeSpace" presStyleCnt="0"/>
      <dgm:spPr/>
    </dgm:pt>
    <dgm:pt modelId="{A294B997-6A75-43A5-A4ED-01E82AB7C178}" type="pres">
      <dgm:prSet presAssocID="{17BBA622-BF17-48DD-9575-261658BA4309}" presName="childText" presStyleLbl="conFgAcc1" presStyleIdx="1" presStyleCnt="4">
        <dgm:presLayoutVars>
          <dgm:bulletEnabled val="1"/>
        </dgm:presLayoutVars>
      </dgm:prSet>
      <dgm:spPr/>
    </dgm:pt>
    <dgm:pt modelId="{42D8DE32-F963-44F3-8F95-7FB28A680507}" type="pres">
      <dgm:prSet presAssocID="{37710256-B24C-4388-AC5C-D7555F209B17}" presName="spaceBetweenRectangles" presStyleCnt="0"/>
      <dgm:spPr/>
    </dgm:pt>
    <dgm:pt modelId="{DCFF6ED8-6482-4FE9-9529-F609F7390615}" type="pres">
      <dgm:prSet presAssocID="{B5443BF7-0991-4BAC-86CA-7EDCD88148A5}" presName="parentLin" presStyleCnt="0"/>
      <dgm:spPr/>
    </dgm:pt>
    <dgm:pt modelId="{35CEF833-D673-427C-AE35-DA5714B469FB}" type="pres">
      <dgm:prSet presAssocID="{B5443BF7-0991-4BAC-86CA-7EDCD88148A5}" presName="parentLeftMargin" presStyleLbl="node1" presStyleIdx="1" presStyleCnt="4"/>
      <dgm:spPr/>
    </dgm:pt>
    <dgm:pt modelId="{0207EA0E-15B7-451E-A7F2-AFD7C8AC14BF}" type="pres">
      <dgm:prSet presAssocID="{B5443BF7-0991-4BAC-86CA-7EDCD88148A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004C9D-874E-4333-96B9-1B572C0A41E1}" type="pres">
      <dgm:prSet presAssocID="{B5443BF7-0991-4BAC-86CA-7EDCD88148A5}" presName="negativeSpace" presStyleCnt="0"/>
      <dgm:spPr/>
    </dgm:pt>
    <dgm:pt modelId="{44242F7B-13DA-46B3-A92E-15C10032ED28}" type="pres">
      <dgm:prSet presAssocID="{B5443BF7-0991-4BAC-86CA-7EDCD88148A5}" presName="childText" presStyleLbl="conFgAcc1" presStyleIdx="2" presStyleCnt="4">
        <dgm:presLayoutVars>
          <dgm:bulletEnabled val="1"/>
        </dgm:presLayoutVars>
      </dgm:prSet>
      <dgm:spPr/>
    </dgm:pt>
    <dgm:pt modelId="{CF3FB306-E070-4826-81C8-14B9E0375251}" type="pres">
      <dgm:prSet presAssocID="{EA4FCD17-E7F5-48A8-9A6F-5B4B60A5BFD3}" presName="spaceBetweenRectangles" presStyleCnt="0"/>
      <dgm:spPr/>
    </dgm:pt>
    <dgm:pt modelId="{4978B363-7091-4CBA-A7BB-8FDC02BE044C}" type="pres">
      <dgm:prSet presAssocID="{1B41F8D9-3362-4BBD-8112-113DD0892AF9}" presName="parentLin" presStyleCnt="0"/>
      <dgm:spPr/>
    </dgm:pt>
    <dgm:pt modelId="{7404A8D9-0FAE-4969-A4F9-7592C0C636A8}" type="pres">
      <dgm:prSet presAssocID="{1B41F8D9-3362-4BBD-8112-113DD0892AF9}" presName="parentLeftMargin" presStyleLbl="node1" presStyleIdx="2" presStyleCnt="4"/>
      <dgm:spPr/>
    </dgm:pt>
    <dgm:pt modelId="{50745EA3-99F9-4AC0-8B6E-36268EB8E89D}" type="pres">
      <dgm:prSet presAssocID="{1B41F8D9-3362-4BBD-8112-113DD0892AF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DA90F6C-AE53-4358-8A8A-D612810C922E}" type="pres">
      <dgm:prSet presAssocID="{1B41F8D9-3362-4BBD-8112-113DD0892AF9}" presName="negativeSpace" presStyleCnt="0"/>
      <dgm:spPr/>
    </dgm:pt>
    <dgm:pt modelId="{B3BE0871-E64D-469B-8BFC-0FD1C8B3637C}" type="pres">
      <dgm:prSet presAssocID="{1B41F8D9-3362-4BBD-8112-113DD0892AF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13B1104-994B-402F-A736-7CC7FBB2FA3C}" type="presOf" srcId="{B5443BF7-0991-4BAC-86CA-7EDCD88148A5}" destId="{35CEF833-D673-427C-AE35-DA5714B469FB}" srcOrd="0" destOrd="0" presId="urn:microsoft.com/office/officeart/2005/8/layout/list1"/>
    <dgm:cxn modelId="{7365730B-E9CA-4506-8164-8292DAC33916}" type="presOf" srcId="{7B75B2D8-B4B9-45DF-A7ED-13464B249F82}" destId="{44242F7B-13DA-46B3-A92E-15C10032ED28}" srcOrd="0" destOrd="2" presId="urn:microsoft.com/office/officeart/2005/8/layout/list1"/>
    <dgm:cxn modelId="{45B9AF10-C24E-4F7A-8015-88ABE9309DAE}" srcId="{B5443BF7-0991-4BAC-86CA-7EDCD88148A5}" destId="{7B75B2D8-B4B9-45DF-A7ED-13464B249F82}" srcOrd="2" destOrd="0" parTransId="{38ED9A0C-04DA-4123-9119-E31FBF2005B7}" sibTransId="{6EFAE3BB-E218-4B4D-ADD9-67F9FFFD8767}"/>
    <dgm:cxn modelId="{4B786723-62BD-4B44-88BA-853AB2BC9DBC}" type="presOf" srcId="{D8BCA43B-70C6-4937-9E21-8A7D00B6BE25}" destId="{9D72A8C1-C704-4C47-9E21-914C34D40798}" srcOrd="0" destOrd="0" presId="urn:microsoft.com/office/officeart/2005/8/layout/list1"/>
    <dgm:cxn modelId="{66B3983B-02E2-4540-BEE7-B2679B9EBBBA}" type="presOf" srcId="{0CCE0212-4687-422A-92E2-2469C374162A}" destId="{44242F7B-13DA-46B3-A92E-15C10032ED28}" srcOrd="0" destOrd="0" presId="urn:microsoft.com/office/officeart/2005/8/layout/list1"/>
    <dgm:cxn modelId="{FCBAE03C-253C-408D-BA05-36033AD84E1F}" type="presOf" srcId="{17BBA622-BF17-48DD-9575-261658BA4309}" destId="{44F0D04C-8BF4-4FA9-A7E9-A5F4A76F79B5}" srcOrd="0" destOrd="0" presId="urn:microsoft.com/office/officeart/2005/8/layout/list1"/>
    <dgm:cxn modelId="{CECBC943-9513-4F69-BC54-41F491038845}" type="presOf" srcId="{B5443BF7-0991-4BAC-86CA-7EDCD88148A5}" destId="{0207EA0E-15B7-451E-A7F2-AFD7C8AC14BF}" srcOrd="1" destOrd="0" presId="urn:microsoft.com/office/officeart/2005/8/layout/list1"/>
    <dgm:cxn modelId="{471AED65-71C3-459A-8014-E141EE5F31BC}" srcId="{B5443BF7-0991-4BAC-86CA-7EDCD88148A5}" destId="{0CCE0212-4687-422A-92E2-2469C374162A}" srcOrd="0" destOrd="0" parTransId="{1D41F3E8-DBE6-4ED3-8BAE-EDE4573E37CA}" sibTransId="{97FCED25-2926-4732-983E-9D01B8FD2F75}"/>
    <dgm:cxn modelId="{BF622647-B157-4409-8AF4-326EEB45A24F}" type="presOf" srcId="{1B41F8D9-3362-4BBD-8112-113DD0892AF9}" destId="{7404A8D9-0FAE-4969-A4F9-7592C0C636A8}" srcOrd="0" destOrd="0" presId="urn:microsoft.com/office/officeart/2005/8/layout/list1"/>
    <dgm:cxn modelId="{E375F876-9970-4D7A-B182-9D7AFCC51CBC}" type="presOf" srcId="{55BA857A-D3B1-4F5F-8824-5A0996E37F9F}" destId="{FA0EBE64-7527-47E6-AEE9-FBD5C33CAB8F}" srcOrd="0" destOrd="0" presId="urn:microsoft.com/office/officeart/2005/8/layout/list1"/>
    <dgm:cxn modelId="{F2380C7C-839B-433D-A137-4CA73FD50CCA}" srcId="{B5443BF7-0991-4BAC-86CA-7EDCD88148A5}" destId="{3A9BC511-7E19-4D83-B220-12AADDAFC39B}" srcOrd="1" destOrd="0" parTransId="{10DCBC96-5231-4530-823B-D5FAE169C461}" sibTransId="{C01C292E-07DC-4E77-BD94-6DCDBF82C122}"/>
    <dgm:cxn modelId="{E2D0667C-7C7C-403E-AE6A-938BB9B1CDAD}" srcId="{55BA857A-D3B1-4F5F-8824-5A0996E37F9F}" destId="{B5443BF7-0991-4BAC-86CA-7EDCD88148A5}" srcOrd="2" destOrd="0" parTransId="{39BCBE5C-D619-4140-9433-63D5130CF5DE}" sibTransId="{EA4FCD17-E7F5-48A8-9A6F-5B4B60A5BFD3}"/>
    <dgm:cxn modelId="{7DE963AA-F185-4E6D-BB57-BFFE3765908D}" type="presOf" srcId="{17BBA622-BF17-48DD-9575-261658BA4309}" destId="{AB725832-BD7C-4CDF-82E4-A5B326816E5A}" srcOrd="1" destOrd="0" presId="urn:microsoft.com/office/officeart/2005/8/layout/list1"/>
    <dgm:cxn modelId="{2DAA3AAD-5561-4391-A3B0-50F514DF2914}" srcId="{55BA857A-D3B1-4F5F-8824-5A0996E37F9F}" destId="{17BBA622-BF17-48DD-9575-261658BA4309}" srcOrd="1" destOrd="0" parTransId="{52B4965B-C786-42A6-A1E7-53A649D2B311}" sibTransId="{37710256-B24C-4388-AC5C-D7555F209B17}"/>
    <dgm:cxn modelId="{55A1D8B5-5A77-43A3-BF44-948156CE1137}" srcId="{55BA857A-D3B1-4F5F-8824-5A0996E37F9F}" destId="{1B41F8D9-3362-4BBD-8112-113DD0892AF9}" srcOrd="3" destOrd="0" parTransId="{F964DF57-C04E-4A92-BACC-FB6CDD577540}" sibTransId="{346C3EC3-10D9-4C3B-BAC9-149A5563CC2C}"/>
    <dgm:cxn modelId="{AAFCF0B9-878E-4F86-9198-1084145434EE}" srcId="{55BA857A-D3B1-4F5F-8824-5A0996E37F9F}" destId="{D8BCA43B-70C6-4937-9E21-8A7D00B6BE25}" srcOrd="0" destOrd="0" parTransId="{CC338EDF-0070-4B99-97F3-ED63DCA7D6BD}" sibTransId="{F013E496-98C4-4C4C-B6C6-DD5CA8BF7453}"/>
    <dgm:cxn modelId="{48DD12C7-EEB0-4CD0-B700-954EE490796C}" type="presOf" srcId="{3A9BC511-7E19-4D83-B220-12AADDAFC39B}" destId="{44242F7B-13DA-46B3-A92E-15C10032ED28}" srcOrd="0" destOrd="1" presId="urn:microsoft.com/office/officeart/2005/8/layout/list1"/>
    <dgm:cxn modelId="{D23CB1E8-2E75-4D09-955D-E6789A33D653}" type="presOf" srcId="{1B41F8D9-3362-4BBD-8112-113DD0892AF9}" destId="{50745EA3-99F9-4AC0-8B6E-36268EB8E89D}" srcOrd="1" destOrd="0" presId="urn:microsoft.com/office/officeart/2005/8/layout/list1"/>
    <dgm:cxn modelId="{2C60E8F9-F9E4-4E94-9E9D-EFE56DC0F3EB}" type="presOf" srcId="{D8BCA43B-70C6-4937-9E21-8A7D00B6BE25}" destId="{108A6FC9-60BE-4EE6-B909-4B6A1576AEED}" srcOrd="1" destOrd="0" presId="urn:microsoft.com/office/officeart/2005/8/layout/list1"/>
    <dgm:cxn modelId="{345F8916-0EAB-42BA-9F14-67354FBD2B35}" type="presParOf" srcId="{FA0EBE64-7527-47E6-AEE9-FBD5C33CAB8F}" destId="{6C54F061-A3C3-42C7-A31E-82AE36B73D65}" srcOrd="0" destOrd="0" presId="urn:microsoft.com/office/officeart/2005/8/layout/list1"/>
    <dgm:cxn modelId="{902A06BA-C3ED-409E-B5FC-5DE5A2E8C921}" type="presParOf" srcId="{6C54F061-A3C3-42C7-A31E-82AE36B73D65}" destId="{9D72A8C1-C704-4C47-9E21-914C34D40798}" srcOrd="0" destOrd="0" presId="urn:microsoft.com/office/officeart/2005/8/layout/list1"/>
    <dgm:cxn modelId="{24826809-95D5-4E6C-88D0-DFA905FA68BE}" type="presParOf" srcId="{6C54F061-A3C3-42C7-A31E-82AE36B73D65}" destId="{108A6FC9-60BE-4EE6-B909-4B6A1576AEED}" srcOrd="1" destOrd="0" presId="urn:microsoft.com/office/officeart/2005/8/layout/list1"/>
    <dgm:cxn modelId="{476A93F5-6253-4D79-97DB-965121ABF94A}" type="presParOf" srcId="{FA0EBE64-7527-47E6-AEE9-FBD5C33CAB8F}" destId="{560728D1-FEFB-4FC0-B1F4-614FB68E4CD5}" srcOrd="1" destOrd="0" presId="urn:microsoft.com/office/officeart/2005/8/layout/list1"/>
    <dgm:cxn modelId="{FF057FBE-3AA6-44C9-A7B2-00684EA7706F}" type="presParOf" srcId="{FA0EBE64-7527-47E6-AEE9-FBD5C33CAB8F}" destId="{56F43EC4-D6FA-4672-BADE-3FD1B0135135}" srcOrd="2" destOrd="0" presId="urn:microsoft.com/office/officeart/2005/8/layout/list1"/>
    <dgm:cxn modelId="{1D3E068B-43C8-416B-A498-756730DEA9EF}" type="presParOf" srcId="{FA0EBE64-7527-47E6-AEE9-FBD5C33CAB8F}" destId="{6160712E-BE75-49E2-A539-DA213B980A43}" srcOrd="3" destOrd="0" presId="urn:microsoft.com/office/officeart/2005/8/layout/list1"/>
    <dgm:cxn modelId="{7FF6A9F9-2B18-4804-BDAA-CFECDED08B25}" type="presParOf" srcId="{FA0EBE64-7527-47E6-AEE9-FBD5C33CAB8F}" destId="{B4ADA9D6-8A24-4731-BEB5-673BE0AE3DC8}" srcOrd="4" destOrd="0" presId="urn:microsoft.com/office/officeart/2005/8/layout/list1"/>
    <dgm:cxn modelId="{4B106905-2C9F-4B9F-A39B-FE86C09086E6}" type="presParOf" srcId="{B4ADA9D6-8A24-4731-BEB5-673BE0AE3DC8}" destId="{44F0D04C-8BF4-4FA9-A7E9-A5F4A76F79B5}" srcOrd="0" destOrd="0" presId="urn:microsoft.com/office/officeart/2005/8/layout/list1"/>
    <dgm:cxn modelId="{2C15209E-F6D0-4F0E-99BF-65FD2CCA11FF}" type="presParOf" srcId="{B4ADA9D6-8A24-4731-BEB5-673BE0AE3DC8}" destId="{AB725832-BD7C-4CDF-82E4-A5B326816E5A}" srcOrd="1" destOrd="0" presId="urn:microsoft.com/office/officeart/2005/8/layout/list1"/>
    <dgm:cxn modelId="{788C201F-282C-4259-95F8-7DF4C012D6B8}" type="presParOf" srcId="{FA0EBE64-7527-47E6-AEE9-FBD5C33CAB8F}" destId="{CD591219-E74A-45EA-A82B-9D391D8CD566}" srcOrd="5" destOrd="0" presId="urn:microsoft.com/office/officeart/2005/8/layout/list1"/>
    <dgm:cxn modelId="{BD47F4D0-AFA4-4314-A92A-B13F2D636AB4}" type="presParOf" srcId="{FA0EBE64-7527-47E6-AEE9-FBD5C33CAB8F}" destId="{A294B997-6A75-43A5-A4ED-01E82AB7C178}" srcOrd="6" destOrd="0" presId="urn:microsoft.com/office/officeart/2005/8/layout/list1"/>
    <dgm:cxn modelId="{48CB014A-10CE-4F9D-8A08-07B53E7ECE0B}" type="presParOf" srcId="{FA0EBE64-7527-47E6-AEE9-FBD5C33CAB8F}" destId="{42D8DE32-F963-44F3-8F95-7FB28A680507}" srcOrd="7" destOrd="0" presId="urn:microsoft.com/office/officeart/2005/8/layout/list1"/>
    <dgm:cxn modelId="{95CCE6E7-3157-450A-AFD9-BBAFCC7E9228}" type="presParOf" srcId="{FA0EBE64-7527-47E6-AEE9-FBD5C33CAB8F}" destId="{DCFF6ED8-6482-4FE9-9529-F609F7390615}" srcOrd="8" destOrd="0" presId="urn:microsoft.com/office/officeart/2005/8/layout/list1"/>
    <dgm:cxn modelId="{C9A1070C-439C-4A6E-B355-AAFC85A34C66}" type="presParOf" srcId="{DCFF6ED8-6482-4FE9-9529-F609F7390615}" destId="{35CEF833-D673-427C-AE35-DA5714B469FB}" srcOrd="0" destOrd="0" presId="urn:microsoft.com/office/officeart/2005/8/layout/list1"/>
    <dgm:cxn modelId="{01AE7EA4-B651-4BAA-AE3A-F4C07DFA443F}" type="presParOf" srcId="{DCFF6ED8-6482-4FE9-9529-F609F7390615}" destId="{0207EA0E-15B7-451E-A7F2-AFD7C8AC14BF}" srcOrd="1" destOrd="0" presId="urn:microsoft.com/office/officeart/2005/8/layout/list1"/>
    <dgm:cxn modelId="{3A408E43-B56D-48D9-AF5F-8B2E40B8992B}" type="presParOf" srcId="{FA0EBE64-7527-47E6-AEE9-FBD5C33CAB8F}" destId="{AD004C9D-874E-4333-96B9-1B572C0A41E1}" srcOrd="9" destOrd="0" presId="urn:microsoft.com/office/officeart/2005/8/layout/list1"/>
    <dgm:cxn modelId="{580ECB6D-BCFA-4995-B310-412C4C205390}" type="presParOf" srcId="{FA0EBE64-7527-47E6-AEE9-FBD5C33CAB8F}" destId="{44242F7B-13DA-46B3-A92E-15C10032ED28}" srcOrd="10" destOrd="0" presId="urn:microsoft.com/office/officeart/2005/8/layout/list1"/>
    <dgm:cxn modelId="{6D540552-6C47-40C9-A772-877968F8E4DF}" type="presParOf" srcId="{FA0EBE64-7527-47E6-AEE9-FBD5C33CAB8F}" destId="{CF3FB306-E070-4826-81C8-14B9E0375251}" srcOrd="11" destOrd="0" presId="urn:microsoft.com/office/officeart/2005/8/layout/list1"/>
    <dgm:cxn modelId="{4D2C8767-D3CF-4DF8-8666-C880F5C0549C}" type="presParOf" srcId="{FA0EBE64-7527-47E6-AEE9-FBD5C33CAB8F}" destId="{4978B363-7091-4CBA-A7BB-8FDC02BE044C}" srcOrd="12" destOrd="0" presId="urn:microsoft.com/office/officeart/2005/8/layout/list1"/>
    <dgm:cxn modelId="{DAF87AAD-4202-4E48-BD4E-9C2341800813}" type="presParOf" srcId="{4978B363-7091-4CBA-A7BB-8FDC02BE044C}" destId="{7404A8D9-0FAE-4969-A4F9-7592C0C636A8}" srcOrd="0" destOrd="0" presId="urn:microsoft.com/office/officeart/2005/8/layout/list1"/>
    <dgm:cxn modelId="{53946518-E9ED-41C0-9F73-81DF4C1661B5}" type="presParOf" srcId="{4978B363-7091-4CBA-A7BB-8FDC02BE044C}" destId="{50745EA3-99F9-4AC0-8B6E-36268EB8E89D}" srcOrd="1" destOrd="0" presId="urn:microsoft.com/office/officeart/2005/8/layout/list1"/>
    <dgm:cxn modelId="{D66EE1A5-01B8-4133-B086-0D9790028520}" type="presParOf" srcId="{FA0EBE64-7527-47E6-AEE9-FBD5C33CAB8F}" destId="{FDA90F6C-AE53-4358-8A8A-D612810C922E}" srcOrd="13" destOrd="0" presId="urn:microsoft.com/office/officeart/2005/8/layout/list1"/>
    <dgm:cxn modelId="{733AD95C-D4A6-4866-9B30-6222C43933BB}" type="presParOf" srcId="{FA0EBE64-7527-47E6-AEE9-FBD5C33CAB8F}" destId="{B3BE0871-E64D-469B-8BFC-0FD1C8B3637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43EC4-D6FA-4672-BADE-3FD1B0135135}">
      <dsp:nvSpPr>
        <dsp:cNvPr id="0" name=""/>
        <dsp:cNvSpPr/>
      </dsp:nvSpPr>
      <dsp:spPr>
        <a:xfrm>
          <a:off x="0" y="334604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A6FC9-60BE-4EE6-B909-4B6A1576AEED}">
      <dsp:nvSpPr>
        <dsp:cNvPr id="0" name=""/>
        <dsp:cNvSpPr/>
      </dsp:nvSpPr>
      <dsp:spPr>
        <a:xfrm>
          <a:off x="324643" y="9884"/>
          <a:ext cx="454501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 dirty="0"/>
            <a:t>Method description</a:t>
          </a:r>
          <a:endParaRPr lang="en-US" sz="2200" kern="1200" dirty="0"/>
        </a:p>
      </dsp:txBody>
      <dsp:txXfrm>
        <a:off x="356346" y="41587"/>
        <a:ext cx="4481606" cy="586034"/>
      </dsp:txXfrm>
    </dsp:sp>
    <dsp:sp modelId="{A294B997-6A75-43A5-A4ED-01E82AB7C178}">
      <dsp:nvSpPr>
        <dsp:cNvPr id="0" name=""/>
        <dsp:cNvSpPr/>
      </dsp:nvSpPr>
      <dsp:spPr>
        <a:xfrm>
          <a:off x="0" y="1332524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25832-BD7C-4CDF-82E4-A5B326816E5A}">
      <dsp:nvSpPr>
        <dsp:cNvPr id="0" name=""/>
        <dsp:cNvSpPr/>
      </dsp:nvSpPr>
      <dsp:spPr>
        <a:xfrm>
          <a:off x="324643" y="1007805"/>
          <a:ext cx="4545012" cy="64944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 dirty="0"/>
            <a:t>Input images</a:t>
          </a:r>
          <a:endParaRPr lang="en-US" sz="2200" kern="1200" dirty="0"/>
        </a:p>
      </dsp:txBody>
      <dsp:txXfrm>
        <a:off x="356346" y="1039508"/>
        <a:ext cx="4481606" cy="586034"/>
      </dsp:txXfrm>
    </dsp:sp>
    <dsp:sp modelId="{44242F7B-13DA-46B3-A92E-15C10032ED28}">
      <dsp:nvSpPr>
        <dsp:cNvPr id="0" name=""/>
        <dsp:cNvSpPr/>
      </dsp:nvSpPr>
      <dsp:spPr>
        <a:xfrm>
          <a:off x="0" y="2330445"/>
          <a:ext cx="6492875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58216" rIns="50391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Reduced ones</a:t>
          </a:r>
        </a:p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200" kern="1200" dirty="0"/>
            <a:t>Enlarged ones</a:t>
          </a:r>
          <a:endParaRPr lang="en-US" sz="2200" kern="1200" dirty="0"/>
        </a:p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200" kern="1200" dirty="0"/>
            <a:t>Crop Enlarged ones</a:t>
          </a:r>
          <a:endParaRPr lang="en-US" sz="2200" kern="1200" dirty="0"/>
        </a:p>
      </dsp:txBody>
      <dsp:txXfrm>
        <a:off x="0" y="2330445"/>
        <a:ext cx="6492875" cy="1767150"/>
      </dsp:txXfrm>
    </dsp:sp>
    <dsp:sp modelId="{0207EA0E-15B7-451E-A7F2-AFD7C8AC14BF}">
      <dsp:nvSpPr>
        <dsp:cNvPr id="0" name=""/>
        <dsp:cNvSpPr/>
      </dsp:nvSpPr>
      <dsp:spPr>
        <a:xfrm>
          <a:off x="324643" y="2005724"/>
          <a:ext cx="4545012" cy="64944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/>
            <a:t>Output images</a:t>
          </a:r>
          <a:endParaRPr lang="en-US" sz="2200" kern="1200" dirty="0"/>
        </a:p>
      </dsp:txBody>
      <dsp:txXfrm>
        <a:off x="356346" y="2037427"/>
        <a:ext cx="4481606" cy="586034"/>
      </dsp:txXfrm>
    </dsp:sp>
    <dsp:sp modelId="{B3BE0871-E64D-469B-8BFC-0FD1C8B3637C}">
      <dsp:nvSpPr>
        <dsp:cNvPr id="0" name=""/>
        <dsp:cNvSpPr/>
      </dsp:nvSpPr>
      <dsp:spPr>
        <a:xfrm>
          <a:off x="0" y="4541115"/>
          <a:ext cx="649287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45EA3-99F9-4AC0-8B6E-36268EB8E89D}">
      <dsp:nvSpPr>
        <dsp:cNvPr id="0" name=""/>
        <dsp:cNvSpPr/>
      </dsp:nvSpPr>
      <dsp:spPr>
        <a:xfrm>
          <a:off x="324643" y="4216395"/>
          <a:ext cx="4545012" cy="6494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 dirty="0"/>
            <a:t>Source codes</a:t>
          </a:r>
          <a:endParaRPr lang="en-US" sz="2200" kern="1200" dirty="0"/>
        </a:p>
      </dsp:txBody>
      <dsp:txXfrm>
        <a:off x="356346" y="4248098"/>
        <a:ext cx="4481606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AE544-521A-43E1-BA06-2FF2D615F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21DC81-CEB2-4E38-B53D-A52BA8B63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931D9F-D4DF-4FD5-BF7F-B8BC2C92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80FB37-CFA4-4EB4-B107-8F60FB9E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B77FC9-981B-4E81-B9F4-936E2AAC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85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C56635-75BF-4338-BC8C-46F7D7F4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97B02C-8757-4A82-98CA-2E31FD6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47C4BE-8B52-4CBA-870F-80FFA2CF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45F9C8-400B-4ED9-B74B-DA6DADCA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FB44F1-5561-4D7D-A4D9-3C11E5E4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22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DE85CDE-4C45-49D7-890F-E363FC427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B736437-A8AF-4B39-ABB5-47D7A40B3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C778E3-FA5C-4521-9D15-A00B4CB2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46116A-86AA-4F56-A3F1-B7F4008E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4AD408-1F16-49E7-ACBE-92F2F90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315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899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80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60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574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7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146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770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02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E24DB-266F-4921-A5A6-EB14A702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0C8791-FA36-435C-9CF2-D38428C4D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8A7F96-E974-4E86-8E24-459309FF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8006BB-394A-4683-A010-9BAF182F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C5F9C-C514-43AD-91CB-AA5F76E1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920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341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986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058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278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068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6840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8335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591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23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16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D16A0-DFE8-46E6-AB06-54E70341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318B8E-A967-43EC-A4E3-B7F3D8926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AFBDAD-E5EC-47A0-A284-C792E450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E32885-3680-4335-AA01-8C790089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D483A8-2CC6-4FBC-81B2-B5F43046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437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046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9323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1644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42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6483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4768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6536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8410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3536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0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350D0-D6B1-4F2A-B889-4CC8EB45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0487D-31B0-46C6-8248-EFF011229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52AAC6-6CF4-4D9C-A3AE-F69510604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3396EF-2E94-43D4-8E74-BD301D56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76A643-6E49-4F80-9F29-50298688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9652A1-5C45-4B0B-A94C-2DB740C3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083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99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3772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2194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7210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7682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8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F5BF17-B4A6-4F54-8604-97DC0C99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3AEF2A-C2D8-4CF6-983B-40AAE6ABE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32607E-9796-4935-A625-EBF85E67A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1252DB-F160-45DF-8DE7-30E66C35F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F47BEEF-AEA8-4F45-A140-50F395314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044EB31-46E8-4AB1-98A9-DFFF8CAA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5092311-7C00-4699-970D-93679C12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28366C1-13A4-48B1-B6F9-25EC1A19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11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624B78-E891-4628-AB29-1A602374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2964FE-BB9C-4BA1-811D-1FE5CEB4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9DAC8B0-FCCD-48B1-8F42-AA8CEB03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821D5D-B54A-4211-BA16-F83CC701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83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E80C80-8B90-4718-8008-F9E92400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88DE9C4-B7AA-48E0-BF6C-9CB9B9D6B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88F961-A309-4F5F-97D1-DA88CFE7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182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8272E-6ACC-4F5E-B341-B5406E00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B02A2-AF9A-4DAA-B16C-BB66014C0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670910-8EAD-49A9-B826-37E58C6BF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E9BD21-A889-471C-8905-93707717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A2D6B6-DA94-4CA3-A714-444D87F3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000730-880F-4E16-87D3-A2AB5E09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09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ABFA0-F1E0-4DCD-8EB0-6D5C7E99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53847E4-C13B-414D-8D81-BCCB2D55C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BBDD60-D670-4156-A884-07B8E52B7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057EA7-D63A-4100-A3CC-8491DBA4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3F1E58-4890-46DE-B1E4-DF9066C5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CC007A-6565-4A5B-A827-751B79C4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70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9F0C493-B3CE-4975-9B72-521D0611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A0FB97-438E-49BB-9E61-DF91C337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EA5FF9-A8FF-41A9-A8D9-54BD12D81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961362-84E9-4148-8E2C-65ADDBF16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094F70-A05B-42D2-A77D-325820467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1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6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BCD307-A353-49E3-91CD-287047D5E01F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14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F3FE04E-E9AD-4479-B441-6436F6B1A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43421"/>
            <a:ext cx="12487563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altLang="zh-TW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Lab4 - </a:t>
            </a:r>
            <a:r>
              <a:rPr lang="en-US" altLang="zh-TW" sz="3900" dirty="0"/>
              <a:t>Image Scaling</a:t>
            </a:r>
            <a:endParaRPr lang="en-US" altLang="zh-TW" sz="3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15CC5-2DEA-44D0-85B4-FDCBA3002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6176" y="4978437"/>
            <a:ext cx="10509504" cy="2905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班級：電子三乙</a:t>
            </a:r>
            <a:endParaRPr lang="en-US" altLang="zh-TW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學號：</a:t>
            </a:r>
            <a:r>
              <a:rPr lang="en-US" altLang="zh-TW" sz="2200" dirty="0"/>
              <a:t>106360210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姓名：劉紹祥</a:t>
            </a:r>
            <a:endParaRPr lang="en-US" altLang="zh-TW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altLang="zh-TW" sz="2200" dirty="0"/>
          </a:p>
        </p:txBody>
      </p:sp>
    </p:spTree>
    <p:extLst>
      <p:ext uri="{BB962C8B-B14F-4D97-AF65-F5344CB8AC3E}">
        <p14:creationId xmlns:p14="http://schemas.microsoft.com/office/powerpoint/2010/main" val="74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D188C-94DA-411A-9925-40D813D8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2060"/>
                </a:solidFill>
              </a:rPr>
              <a:t>Size 870px X 489px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5" name="內容版面配置區 4" descr="一張含有 建築物, 城堡, 水 的圖片&#10;&#10;自動產生的描述">
            <a:extLst>
              <a:ext uri="{FF2B5EF4-FFF2-40B4-BE49-F238E27FC236}">
                <a16:creationId xmlns:a16="http://schemas.microsoft.com/office/drawing/2014/main" id="{F3A285E3-2619-4AF0-A834-1C5ED76E7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0" y="3471164"/>
            <a:ext cx="2651760" cy="1490472"/>
          </a:xfrm>
        </p:spPr>
      </p:pic>
    </p:spTree>
    <p:extLst>
      <p:ext uri="{BB962C8B-B14F-4D97-AF65-F5344CB8AC3E}">
        <p14:creationId xmlns:p14="http://schemas.microsoft.com/office/powerpoint/2010/main" val="413946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altLang="zh-TW" sz="6000" dirty="0"/>
              <a:t>Output images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128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/>
            <a:r>
              <a:rPr lang="en-US" altLang="zh-TW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Reduced to 1/9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9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00B1D02-F9F5-4B7A-A44C-9719BB1C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2060"/>
                </a:solidFill>
              </a:rPr>
              <a:t>Original one versus Reduced one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E597463-CB11-4F82-9C6E-9C38C7151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B0F0"/>
                </a:solidFill>
              </a:rPr>
              <a:t>Original size : 870px X 489px</a:t>
            </a:r>
            <a:endParaRPr lang="zh-TW" altLang="en-US" dirty="0">
              <a:solidFill>
                <a:srgbClr val="00B0F0"/>
              </a:solidFill>
            </a:endParaRPr>
          </a:p>
        </p:txBody>
      </p:sp>
      <p:pic>
        <p:nvPicPr>
          <p:cNvPr id="10" name="內容版面配置區 9" descr="一張含有 建築物, 城堡, 水 的圖片&#10;&#10;自動產生的描述">
            <a:extLst>
              <a:ext uri="{FF2B5EF4-FFF2-40B4-BE49-F238E27FC236}">
                <a16:creationId xmlns:a16="http://schemas.microsoft.com/office/drawing/2014/main" id="{6AE98A18-E476-4897-9E6A-F36E6D5AF8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45" y="3814064"/>
            <a:ext cx="2651760" cy="1490472"/>
          </a:xfrm>
        </p:spPr>
      </p:pic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797080C-DFB8-4901-AC02-4301493AF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B0F0"/>
                </a:solidFill>
              </a:rPr>
              <a:t>Output size :  97px X 55px</a:t>
            </a:r>
            <a:endParaRPr lang="zh-TW" altLang="en-US" dirty="0">
              <a:solidFill>
                <a:srgbClr val="00B0F0"/>
              </a:solidFill>
            </a:endParaRPr>
          </a:p>
        </p:txBody>
      </p:sp>
      <p:pic>
        <p:nvPicPr>
          <p:cNvPr id="12" name="內容版面配置區 11" descr="一張含有 室外, 草, 建築物, 花 的圖片&#10;&#10;自動產生的描述">
            <a:extLst>
              <a:ext uri="{FF2B5EF4-FFF2-40B4-BE49-F238E27FC236}">
                <a16:creationId xmlns:a16="http://schemas.microsoft.com/office/drawing/2014/main" id="{C88F9608-FBAC-4416-BD22-735337E09F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297363"/>
            <a:ext cx="923925" cy="523875"/>
          </a:xfrm>
        </p:spPr>
      </p:pic>
    </p:spTree>
    <p:extLst>
      <p:ext uri="{BB962C8B-B14F-4D97-AF65-F5344CB8AC3E}">
        <p14:creationId xmlns:p14="http://schemas.microsoft.com/office/powerpoint/2010/main" val="223124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/>
            <a:r>
              <a:rPr lang="en-US" altLang="zh-TW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Enlarged 4 times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003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altLang="zh-TW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Bicubic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388553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建築物, 水, 城堡 的圖片&#10;&#10;自動產生的描述">
            <a:extLst>
              <a:ext uri="{FF2B5EF4-FFF2-40B4-BE49-F238E27FC236}">
                <a16:creationId xmlns:a16="http://schemas.microsoft.com/office/drawing/2014/main" id="{932E9E69-D5F4-43E4-9AC0-828786793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56" y="2035175"/>
            <a:ext cx="7741644" cy="4351338"/>
          </a:xfrm>
        </p:spPr>
      </p:pic>
      <p:pic>
        <p:nvPicPr>
          <p:cNvPr id="7" name="圖片 6" descr="一張含有 建築物, 城堡, 水 的圖片&#10;&#10;自動產生的描述">
            <a:extLst>
              <a:ext uri="{FF2B5EF4-FFF2-40B4-BE49-F238E27FC236}">
                <a16:creationId xmlns:a16="http://schemas.microsoft.com/office/drawing/2014/main" id="{3D09B5DB-2371-4004-AD9F-E4C5DDD0C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" y="3429000"/>
            <a:ext cx="2651760" cy="149047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FBED80F-B066-47E0-803A-B3DFB095967C}"/>
              </a:ext>
            </a:extLst>
          </p:cNvPr>
          <p:cNvSpPr txBox="1"/>
          <p:nvPr/>
        </p:nvSpPr>
        <p:spPr>
          <a:xfrm>
            <a:off x="733425" y="1266824"/>
            <a:ext cx="722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  <a:lumOff val="5000"/>
                  </a:schemeClr>
                </a:solidFill>
              </a:rPr>
              <a:t>B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7BE638-8F71-4871-A85C-5638E30F7143}"/>
              </a:ext>
            </a:extLst>
          </p:cNvPr>
          <p:cNvSpPr txBox="1"/>
          <p:nvPr/>
        </p:nvSpPr>
        <p:spPr>
          <a:xfrm>
            <a:off x="1314450" y="533400"/>
            <a:ext cx="931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870px X 489px </a:t>
            </a:r>
            <a:r>
              <a:rPr lang="en-US" altLang="zh-TW" sz="4400" dirty="0">
                <a:sym typeface="Wingdings" panose="05000000000000000000" pitchFamily="2" charset="2"/>
              </a:rPr>
              <a:t> 3480px X 1956px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32683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590EE-BF64-414C-8D5D-0CA75A75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Crop 1000px X 1000px</a:t>
            </a:r>
            <a:endParaRPr lang="zh-TW" altLang="en-US" dirty="0"/>
          </a:p>
        </p:txBody>
      </p:sp>
      <p:pic>
        <p:nvPicPr>
          <p:cNvPr id="5" name="內容版面配置區 4" descr="一張含有 植物, 室外, 花, 樹 的圖片&#10;&#10;自動產生的描述">
            <a:extLst>
              <a:ext uri="{FF2B5EF4-FFF2-40B4-BE49-F238E27FC236}">
                <a16:creationId xmlns:a16="http://schemas.microsoft.com/office/drawing/2014/main" id="{2AA91811-9739-486D-81D6-CD4B9B295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285446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altLang="zh-TW" sz="5400" dirty="0">
                <a:solidFill>
                  <a:schemeClr val="bg1"/>
                </a:solidFill>
              </a:rPr>
              <a:t>Nearest Neighbor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425092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城堡, 水 的圖片&#10;&#10;自動產生的描述">
            <a:extLst>
              <a:ext uri="{FF2B5EF4-FFF2-40B4-BE49-F238E27FC236}">
                <a16:creationId xmlns:a16="http://schemas.microsoft.com/office/drawing/2014/main" id="{3D09B5DB-2371-4004-AD9F-E4C5DDD0C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" y="3429000"/>
            <a:ext cx="2651760" cy="1490472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BDC550B-5D77-4AC4-8997-0B98C3A5B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56" y="2120900"/>
            <a:ext cx="7741644" cy="435133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2EE2DF6-3DDC-470F-995A-416C63517437}"/>
              </a:ext>
            </a:extLst>
          </p:cNvPr>
          <p:cNvSpPr txBox="1"/>
          <p:nvPr/>
        </p:nvSpPr>
        <p:spPr>
          <a:xfrm>
            <a:off x="1314450" y="533400"/>
            <a:ext cx="931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870px X 489px </a:t>
            </a:r>
            <a:r>
              <a:rPr lang="en-US" altLang="zh-TW" sz="4400" dirty="0">
                <a:sym typeface="Wingdings" panose="05000000000000000000" pitchFamily="2" charset="2"/>
              </a:rPr>
              <a:t> 3480px X 1956px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3085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EEDACC3F-A6A8-4979-BEBE-FE426C6D30BB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ontents</a:t>
            </a:r>
            <a:endParaRPr lang="zh-TW" alt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30974D2-129C-4738-8587-1BF571B79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956244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9284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0D5519-CE3E-4B62-8C8F-8C4E40E3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Crop 1000px X 1000px</a:t>
            </a:r>
            <a:endParaRPr lang="zh-TW" altLang="en-US" dirty="0"/>
          </a:p>
        </p:txBody>
      </p:sp>
      <p:pic>
        <p:nvPicPr>
          <p:cNvPr id="5" name="內容版面配置區 4" descr="一張含有 植物, 室外, 花, 樹 的圖片&#10;&#10;自動產生的描述">
            <a:extLst>
              <a:ext uri="{FF2B5EF4-FFF2-40B4-BE49-F238E27FC236}">
                <a16:creationId xmlns:a16="http://schemas.microsoft.com/office/drawing/2014/main" id="{AC1CD4A4-3D50-4191-B08D-1FA04E4D8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61336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altLang="zh-TW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645920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城堡, 水 的圖片&#10;&#10;自動產生的描述">
            <a:extLst>
              <a:ext uri="{FF2B5EF4-FFF2-40B4-BE49-F238E27FC236}">
                <a16:creationId xmlns:a16="http://schemas.microsoft.com/office/drawing/2014/main" id="{3D09B5DB-2371-4004-AD9F-E4C5DDD0C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" y="3429000"/>
            <a:ext cx="2651760" cy="1490472"/>
          </a:xfrm>
          <a:prstGeom prst="rect">
            <a:avLst/>
          </a:prstGeom>
        </p:spPr>
      </p:pic>
      <p:pic>
        <p:nvPicPr>
          <p:cNvPr id="5" name="內容版面配置區 4" descr="一張含有 建築物, 水, 城堡 的圖片&#10;&#10;自動產生的描述">
            <a:extLst>
              <a:ext uri="{FF2B5EF4-FFF2-40B4-BE49-F238E27FC236}">
                <a16:creationId xmlns:a16="http://schemas.microsoft.com/office/drawing/2014/main" id="{96A9C19E-142B-43D6-8EA9-F0CD852D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56" y="1758950"/>
            <a:ext cx="7741644" cy="435133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F7973E4-8A2B-48E1-BDCC-9DF1B13BD647}"/>
              </a:ext>
            </a:extLst>
          </p:cNvPr>
          <p:cNvSpPr txBox="1"/>
          <p:nvPr/>
        </p:nvSpPr>
        <p:spPr>
          <a:xfrm>
            <a:off x="1314450" y="533400"/>
            <a:ext cx="931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870px X 489px </a:t>
            </a:r>
            <a:r>
              <a:rPr lang="en-US" altLang="zh-TW" sz="4400" dirty="0">
                <a:sym typeface="Wingdings" panose="05000000000000000000" pitchFamily="2" charset="2"/>
              </a:rPr>
              <a:t> 3480px X 1956px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80459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82420-21E6-44A5-8278-F73058AF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Crop 1000px X 1000px</a:t>
            </a:r>
            <a:endParaRPr lang="zh-TW" altLang="en-US" dirty="0"/>
          </a:p>
        </p:txBody>
      </p:sp>
      <p:pic>
        <p:nvPicPr>
          <p:cNvPr id="5" name="內容版面配置區 4" descr="一張含有 植物, 室外, 花, 樹 的圖片&#10;&#10;自動產生的描述">
            <a:extLst>
              <a:ext uri="{FF2B5EF4-FFF2-40B4-BE49-F238E27FC236}">
                <a16:creationId xmlns:a16="http://schemas.microsoft.com/office/drawing/2014/main" id="{48067768-DE6D-46B7-8248-C17DC5403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391191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altLang="zh-TW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Hermite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36049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城堡, 水 的圖片&#10;&#10;自動產生的描述">
            <a:extLst>
              <a:ext uri="{FF2B5EF4-FFF2-40B4-BE49-F238E27FC236}">
                <a16:creationId xmlns:a16="http://schemas.microsoft.com/office/drawing/2014/main" id="{3D09B5DB-2371-4004-AD9F-E4C5DDD0C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" y="3429000"/>
            <a:ext cx="2651760" cy="1490472"/>
          </a:xfrm>
          <a:prstGeom prst="rect">
            <a:avLst/>
          </a:prstGeom>
        </p:spPr>
      </p:pic>
      <p:pic>
        <p:nvPicPr>
          <p:cNvPr id="9" name="內容版面配置區 8" descr="一張含有 建築物, 水, 坐, 城堡 的圖片&#10;&#10;自動產生的描述">
            <a:extLst>
              <a:ext uri="{FF2B5EF4-FFF2-40B4-BE49-F238E27FC236}">
                <a16:creationId xmlns:a16="http://schemas.microsoft.com/office/drawing/2014/main" id="{BFA78FEB-C8E8-4B87-A8D2-FCD36BE84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56" y="1863725"/>
            <a:ext cx="7741644" cy="4351338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F35A62B-8928-4077-B570-2F9A44E67900}"/>
              </a:ext>
            </a:extLst>
          </p:cNvPr>
          <p:cNvSpPr txBox="1"/>
          <p:nvPr/>
        </p:nvSpPr>
        <p:spPr>
          <a:xfrm>
            <a:off x="1314450" y="533400"/>
            <a:ext cx="931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870px X 489px </a:t>
            </a:r>
            <a:r>
              <a:rPr lang="en-US" altLang="zh-TW" sz="4400" dirty="0">
                <a:sym typeface="Wingdings" panose="05000000000000000000" pitchFamily="2" charset="2"/>
              </a:rPr>
              <a:t> 3480px X 1956px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7201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AE0EE0-F2FF-4C6C-9D63-148B897F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Crop 1000px X 1000px</a:t>
            </a:r>
            <a:endParaRPr lang="zh-TW" altLang="en-US" dirty="0"/>
          </a:p>
        </p:txBody>
      </p:sp>
      <p:pic>
        <p:nvPicPr>
          <p:cNvPr id="5" name="內容版面配置區 4" descr="一張含有 植物, 室外, 花, 樹 的圖片&#10;&#10;自動產生的描述">
            <a:extLst>
              <a:ext uri="{FF2B5EF4-FFF2-40B4-BE49-F238E27FC236}">
                <a16:creationId xmlns:a16="http://schemas.microsoft.com/office/drawing/2014/main" id="{9263D11B-ABAA-4814-8FC4-F26923819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806745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altLang="zh-TW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Lanczos</a:t>
            </a:r>
            <a:r>
              <a:rPr lang="en-US" altLang="zh-TW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Interpolation</a:t>
            </a:r>
          </a:p>
        </p:txBody>
      </p:sp>
    </p:spTree>
    <p:extLst>
      <p:ext uri="{BB962C8B-B14F-4D97-AF65-F5344CB8AC3E}">
        <p14:creationId xmlns:p14="http://schemas.microsoft.com/office/powerpoint/2010/main" val="828787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城堡, 水 的圖片&#10;&#10;自動產生的描述">
            <a:extLst>
              <a:ext uri="{FF2B5EF4-FFF2-40B4-BE49-F238E27FC236}">
                <a16:creationId xmlns:a16="http://schemas.microsoft.com/office/drawing/2014/main" id="{3D09B5DB-2371-4004-AD9F-E4C5DDD0C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" y="3429000"/>
            <a:ext cx="2651760" cy="1490472"/>
          </a:xfrm>
          <a:prstGeom prst="rect">
            <a:avLst/>
          </a:prstGeom>
        </p:spPr>
      </p:pic>
      <p:pic>
        <p:nvPicPr>
          <p:cNvPr id="5" name="內容版面配置區 4" descr="一張含有 建築物, 水, 城堡 的圖片&#10;&#10;自動產生的描述">
            <a:extLst>
              <a:ext uri="{FF2B5EF4-FFF2-40B4-BE49-F238E27FC236}">
                <a16:creationId xmlns:a16="http://schemas.microsoft.com/office/drawing/2014/main" id="{8446BC1E-E918-4D07-8F0A-4CC16AB8C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56" y="1835150"/>
            <a:ext cx="7741644" cy="435133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B237D88-4CFF-4978-8D11-E05F6EEAAD1B}"/>
              </a:ext>
            </a:extLst>
          </p:cNvPr>
          <p:cNvSpPr txBox="1"/>
          <p:nvPr/>
        </p:nvSpPr>
        <p:spPr>
          <a:xfrm>
            <a:off x="1314450" y="533400"/>
            <a:ext cx="931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870px X 489px </a:t>
            </a:r>
            <a:r>
              <a:rPr lang="en-US" altLang="zh-TW" sz="4400" dirty="0">
                <a:sym typeface="Wingdings" panose="05000000000000000000" pitchFamily="2" charset="2"/>
              </a:rPr>
              <a:t> 3480px X 1956px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8640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21C07-34D0-4E40-A2D3-B0692F8B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Crop 1000px X 1000px</a:t>
            </a:r>
            <a:endParaRPr lang="zh-TW" altLang="en-US" dirty="0"/>
          </a:p>
        </p:txBody>
      </p:sp>
      <p:pic>
        <p:nvPicPr>
          <p:cNvPr id="5" name="內容版面配置區 4" descr="一張含有 植物, 室外, 花, 樹 的圖片&#10;&#10;自動產生的描述">
            <a:extLst>
              <a:ext uri="{FF2B5EF4-FFF2-40B4-BE49-F238E27FC236}">
                <a16:creationId xmlns:a16="http://schemas.microsoft.com/office/drawing/2014/main" id="{EB430670-DD8F-473A-91A9-BAC256885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05844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altLang="zh-TW" sz="6000" dirty="0"/>
              <a:t>Method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65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altLang="zh-TW" sz="6000"/>
              <a:t>Source Codes</a:t>
            </a:r>
            <a:endParaRPr lang="en-US" altLang="zh-TW" sz="6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93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1C4B5CA-50BA-44A3-A3B5-C66DD84E1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3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77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8F4C27E-5461-46BE-9616-C70622E3F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0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CE08F78-B201-4D2E-AE89-3D66D5B28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31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09C2271-D682-4EC7-BF16-06DC04967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66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18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51F502C-4979-400A-87F1-1C75B1388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43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56D040-D633-4EAB-95DF-51CD65FE0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59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0D40E5-E90F-49A2-B507-5C4D2BDDA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0"/>
            <a:ext cx="8534400" cy="68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61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CC6F5E-51E5-4312-9331-CF0DC78C2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254" y="0"/>
            <a:ext cx="10181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7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6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5FC5C2-27C9-42E4-8907-190C8EB4312C}"/>
              </a:ext>
            </a:extLst>
          </p:cNvPr>
          <p:cNvSpPr txBox="1"/>
          <p:nvPr/>
        </p:nvSpPr>
        <p:spPr>
          <a:xfrm>
            <a:off x="438912" y="2512611"/>
            <a:ext cx="4832803" cy="163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/>
              <a:t>Bicubic spline interpolation requires the solution of the linear system described above for each grid cell. An interpolator with similar properties can be obtained by applying a convolution with the following kernel in both dimensions:</a:t>
            </a:r>
          </a:p>
        </p:txBody>
      </p:sp>
      <p:pic>
        <p:nvPicPr>
          <p:cNvPr id="39" name="圖片 38" descr="一張含有 大, 白色 的圖片&#10;&#10;自動產生的描述">
            <a:extLst>
              <a:ext uri="{FF2B5EF4-FFF2-40B4-BE49-F238E27FC236}">
                <a16:creationId xmlns:a16="http://schemas.microsoft.com/office/drawing/2014/main" id="{4B5CACA3-03D5-4273-8F96-807BE2F00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27" y="517600"/>
            <a:ext cx="2743200" cy="2743200"/>
          </a:xfrm>
          <a:prstGeom prst="rect">
            <a:avLst/>
          </a:prstGeom>
        </p:spPr>
      </p:pic>
      <p:pic>
        <p:nvPicPr>
          <p:cNvPr id="26" name="內容版面配置區 25" descr="一張含有 物件, 時鐘 的圖片&#10;&#10;自動產生的描述">
            <a:extLst>
              <a:ext uri="{FF2B5EF4-FFF2-40B4-BE49-F238E27FC236}">
                <a16:creationId xmlns:a16="http://schemas.microsoft.com/office/drawing/2014/main" id="{60FEDAE5-55E7-4B23-A720-D6C2C9363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/>
          <a:stretch/>
        </p:blipFill>
        <p:spPr>
          <a:xfrm>
            <a:off x="286673" y="4558452"/>
            <a:ext cx="5135719" cy="912311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CD6B6EB8-0BC1-476E-9CF6-83879D1A0C62}"/>
              </a:ext>
            </a:extLst>
          </p:cNvPr>
          <p:cNvSpPr txBox="1"/>
          <p:nvPr/>
        </p:nvSpPr>
        <p:spPr>
          <a:xfrm>
            <a:off x="7413812" y="3597201"/>
            <a:ext cx="40789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Bicubic interpolation on the square </a:t>
            </a:r>
          </a:p>
          <a:p>
            <a:r>
              <a:rPr lang="en-US" altLang="zh-TW" dirty="0"/>
              <a:t>[0,4] X [0,4] consisting of 25 unit squares patched together. Bicubic interpolation as per Matplotlib's implementation. </a:t>
            </a:r>
          </a:p>
          <a:p>
            <a:r>
              <a:rPr lang="en-US" altLang="zh-TW" dirty="0"/>
              <a:t>Color indicates function value. The black dots are the locations of the prescribed data being interpolated. </a:t>
            </a:r>
          </a:p>
          <a:p>
            <a:r>
              <a:rPr lang="en-US" altLang="zh-TW" dirty="0"/>
              <a:t>Note how the color samples are not radially symmetric.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4A95D00-C703-4B5C-BB76-B79974C76666}"/>
              </a:ext>
            </a:extLst>
          </p:cNvPr>
          <p:cNvSpPr txBox="1"/>
          <p:nvPr/>
        </p:nvSpPr>
        <p:spPr>
          <a:xfrm>
            <a:off x="636494" y="1304425"/>
            <a:ext cx="413273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>
                    <a:lumMod val="50000"/>
                  </a:schemeClr>
                </a:solidFill>
              </a:rPr>
              <a:t>Bicubic Interpolation</a:t>
            </a:r>
            <a:endParaRPr lang="zh-TW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071C669-62EB-4570-AABA-49D7A6FAC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916" y="5470763"/>
            <a:ext cx="179847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7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6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5FC5C2-27C9-42E4-8907-190C8EB4312C}"/>
              </a:ext>
            </a:extLst>
          </p:cNvPr>
          <p:cNvSpPr txBox="1"/>
          <p:nvPr/>
        </p:nvSpPr>
        <p:spPr>
          <a:xfrm>
            <a:off x="438912" y="2512611"/>
            <a:ext cx="4832803" cy="163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TW" altLang="zh-TW" dirty="0" bmk="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ilinear sampling considers the closest 2x2 neighborhood of known pixel values surrounding the unknown pixel. It can be implemented by the triangle kernel </a:t>
            </a:r>
            <a:r>
              <a:rPr lang="zh-TW" altLang="zh-TW" dirty="0" bmk="">
                <a:solidFill>
                  <a:srgbClr val="000000"/>
                </a:solidFill>
                <a:latin typeface="Arial Unicode MS"/>
                <a:cs typeface="Arial" panose="020B0604020202020204" pitchFamily="34" charset="0"/>
              </a:rPr>
              <a:t>k(x)</a:t>
            </a:r>
            <a:r>
              <a:rPr lang="zh-TW" altLang="zh-TW" dirty="0" bmk="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zh-TW" altLang="zh-TW" dirty="0">
              <a:latin typeface="Arial" panose="020B0604020202020204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D6B6EB8-0BC1-476E-9CF6-83879D1A0C62}"/>
              </a:ext>
            </a:extLst>
          </p:cNvPr>
          <p:cNvSpPr txBox="1"/>
          <p:nvPr/>
        </p:nvSpPr>
        <p:spPr>
          <a:xfrm>
            <a:off x="7413812" y="3597201"/>
            <a:ext cx="4078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The four red dots show the data points and the green dot is the point at which we want to interpolate.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4A95D00-C703-4B5C-BB76-B79974C76666}"/>
              </a:ext>
            </a:extLst>
          </p:cNvPr>
          <p:cNvSpPr txBox="1"/>
          <p:nvPr/>
        </p:nvSpPr>
        <p:spPr>
          <a:xfrm>
            <a:off x="550612" y="1334839"/>
            <a:ext cx="613311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>
                    <a:lumMod val="50000"/>
                  </a:schemeClr>
                </a:solidFill>
              </a:rPr>
              <a:t>Nearest Neighbor Resampling</a:t>
            </a:r>
            <a:endParaRPr lang="zh-TW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圖片 2" descr="一張含有 光, 交通, 室外, 填滿 的圖片&#10;&#10;自動產生的描述">
            <a:extLst>
              <a:ext uri="{FF2B5EF4-FFF2-40B4-BE49-F238E27FC236}">
                <a16:creationId xmlns:a16="http://schemas.microsoft.com/office/drawing/2014/main" id="{40A47718-94AD-4429-B527-25E7B31B4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23" y="359839"/>
            <a:ext cx="3143250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內容版面配置區 10" descr="一張含有 物件, 船, 水 的圖片&#10;&#10;自動產生的描述">
            <a:extLst>
              <a:ext uri="{FF2B5EF4-FFF2-40B4-BE49-F238E27FC236}">
                <a16:creationId xmlns:a16="http://schemas.microsoft.com/office/drawing/2014/main" id="{5C371480-3C6C-427F-A6E0-D4C3F5622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95" y="4166232"/>
            <a:ext cx="5372482" cy="1797755"/>
          </a:xfrm>
        </p:spPr>
      </p:pic>
    </p:spTree>
    <p:extLst>
      <p:ext uri="{BB962C8B-B14F-4D97-AF65-F5344CB8AC3E}">
        <p14:creationId xmlns:p14="http://schemas.microsoft.com/office/powerpoint/2010/main" val="415002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7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6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5FC5C2-27C9-42E4-8907-190C8EB4312C}"/>
              </a:ext>
            </a:extLst>
          </p:cNvPr>
          <p:cNvSpPr txBox="1"/>
          <p:nvPr/>
        </p:nvSpPr>
        <p:spPr>
          <a:xfrm>
            <a:off x="438912" y="2512611"/>
            <a:ext cx="4832803" cy="163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/>
              <a:t>Bilinear sampling considers the closest 2x2 neighborhood of known pixel values surrounding the unknown pixel. It can be implemented by the triangle kernel k(x):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D6B6EB8-0BC1-476E-9CF6-83879D1A0C62}"/>
              </a:ext>
            </a:extLst>
          </p:cNvPr>
          <p:cNvSpPr txBox="1"/>
          <p:nvPr/>
        </p:nvSpPr>
        <p:spPr>
          <a:xfrm>
            <a:off x="7183308" y="4558452"/>
            <a:ext cx="4078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Example of bilinear interpolation on the unit square with the z values 0, 1, 1 and 0.5 as indicated. Interpolated values in between represented by color.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4A95D00-C703-4B5C-BB76-B79974C76666}"/>
              </a:ext>
            </a:extLst>
          </p:cNvPr>
          <p:cNvSpPr txBox="1"/>
          <p:nvPr/>
        </p:nvSpPr>
        <p:spPr>
          <a:xfrm>
            <a:off x="636494" y="1304425"/>
            <a:ext cx="413273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>
                    <a:lumMod val="50000"/>
                  </a:schemeClr>
                </a:solidFill>
              </a:rPr>
              <a:t>Bilinear Resampling</a:t>
            </a:r>
            <a:endParaRPr lang="zh-TW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997089-72D6-40E9-B1AC-341E6D446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07" y="1040875"/>
            <a:ext cx="3887242" cy="31097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3A7348-435D-492E-AF1D-FC4CD8472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" y="4325308"/>
            <a:ext cx="4795455" cy="170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12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字方塊 49">
            <a:extLst>
              <a:ext uri="{FF2B5EF4-FFF2-40B4-BE49-F238E27FC236}">
                <a16:creationId xmlns:a16="http://schemas.microsoft.com/office/drawing/2014/main" id="{B4A95D00-C703-4B5C-BB76-B79974C76666}"/>
              </a:ext>
            </a:extLst>
          </p:cNvPr>
          <p:cNvSpPr txBox="1"/>
          <p:nvPr/>
        </p:nvSpPr>
        <p:spPr>
          <a:xfrm>
            <a:off x="1286934" y="1286934"/>
            <a:ext cx="9618132" cy="79014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Hermite Resampling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5FC5C2-27C9-42E4-8907-190C8EB4312C}"/>
              </a:ext>
            </a:extLst>
          </p:cNvPr>
          <p:cNvSpPr txBox="1"/>
          <p:nvPr/>
        </p:nvSpPr>
        <p:spPr>
          <a:xfrm>
            <a:off x="1286934" y="2365002"/>
            <a:ext cx="9618132" cy="1536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dirty="0"/>
              <a:t>Hermite resampling uses a convolution kernel to interpolate the pixels of the input image in order to calculate the pixel values of the output image. Hermite is a particular case of the bicubic algorithm, where a=0. The Hermite convolution kernel k(x) is defined as: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39AA7CB-1E57-4D49-849C-00E096836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026" y="4365883"/>
            <a:ext cx="6096002" cy="10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7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6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5FC5C2-27C9-42E4-8907-190C8EB4312C}"/>
              </a:ext>
            </a:extLst>
          </p:cNvPr>
          <p:cNvSpPr txBox="1"/>
          <p:nvPr/>
        </p:nvSpPr>
        <p:spPr>
          <a:xfrm>
            <a:off x="438912" y="2512611"/>
            <a:ext cx="4832803" cy="163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TW" altLang="zh-TW" dirty="0" bmk="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anczos resampling uses a </a:t>
            </a:r>
            <a:r>
              <a:rPr lang="zh-TW" altLang="zh-TW" dirty="0">
                <a:latin typeface="Arial" panose="020B0604020202020204" pitchFamily="34" charset="0"/>
                <a:cs typeface="Arial" panose="020B0604020202020204" pitchFamily="34" charset="0"/>
              </a:rPr>
              <a:t>convolution kernel</a:t>
            </a:r>
            <a:r>
              <a:rPr lang="zh-TW" altLang="zh-TW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to interpolate the pixels of the input image in order to calculate the pixel values of the output image. The Lanczos convolution kernel </a:t>
            </a:r>
            <a:r>
              <a:rPr lang="zh-TW" altLang="zh-TW" dirty="0">
                <a:solidFill>
                  <a:srgbClr val="000000"/>
                </a:solidFill>
                <a:latin typeface="Arial Unicode MS"/>
              </a:rPr>
              <a:t>k(x)</a:t>
            </a:r>
            <a:r>
              <a:rPr lang="zh-TW" altLang="zh-TW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defined as:</a:t>
            </a:r>
            <a:r>
              <a:rPr lang="zh-TW" altLang="zh-TW" dirty="0"/>
              <a:t> </a:t>
            </a:r>
            <a:endParaRPr lang="zh-TW" altLang="zh-TW" dirty="0">
              <a:latin typeface="Arial" panose="020B0604020202020204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D6B6EB8-0BC1-476E-9CF6-83879D1A0C62}"/>
              </a:ext>
            </a:extLst>
          </p:cNvPr>
          <p:cNvSpPr txBox="1"/>
          <p:nvPr/>
        </p:nvSpPr>
        <p:spPr>
          <a:xfrm>
            <a:off x="6382674" y="5262497"/>
            <a:ext cx="5809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Partial plot of a discrete signal (black dots) and of its Lanczos interpolation (solid blue curve), with size parameter </a:t>
            </a:r>
            <a:r>
              <a:rPr lang="en-US" altLang="zh-TW" sz="1600" i="1" dirty="0"/>
              <a:t>a</a:t>
            </a:r>
            <a:r>
              <a:rPr lang="en-US" altLang="zh-TW" sz="1600" dirty="0"/>
              <a:t> equal to 1 (top), 2 (middle) and 3 (bottom). Also shown are two copies of the Lanczos kernel, shifted and scaled, corresponding to samples 4 and 11 (dashed curves).</a:t>
            </a:r>
            <a:endParaRPr lang="zh-TW" altLang="en-US" sz="16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4A95D00-C703-4B5C-BB76-B79974C76666}"/>
              </a:ext>
            </a:extLst>
          </p:cNvPr>
          <p:cNvSpPr txBox="1"/>
          <p:nvPr/>
        </p:nvSpPr>
        <p:spPr>
          <a:xfrm>
            <a:off x="636494" y="1304425"/>
            <a:ext cx="413273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>
                    <a:lumMod val="50000"/>
                  </a:schemeClr>
                </a:solidFill>
              </a:rPr>
              <a:t>Lanczos Resampling</a:t>
            </a:r>
            <a:endParaRPr lang="zh-TW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圖片 2" descr="一張含有 水 的圖片&#10;&#10;自動產生的描述">
            <a:extLst>
              <a:ext uri="{FF2B5EF4-FFF2-40B4-BE49-F238E27FC236}">
                <a16:creationId xmlns:a16="http://schemas.microsoft.com/office/drawing/2014/main" id="{DA1AAD1C-8A30-4D21-9652-0BE4034A2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11" y="77821"/>
            <a:ext cx="3628942" cy="1610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 descr="一張含有 坐, 黑色 的圖片&#10;&#10;自動產生的描述">
            <a:extLst>
              <a:ext uri="{FF2B5EF4-FFF2-40B4-BE49-F238E27FC236}">
                <a16:creationId xmlns:a16="http://schemas.microsoft.com/office/drawing/2014/main" id="{0520F02B-EA01-4B20-A106-E45675ED8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87" y="1806046"/>
            <a:ext cx="3628942" cy="1610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A07DB69-8223-435E-8D16-BD194972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87" y="3534271"/>
            <a:ext cx="3628942" cy="1610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AD394C1-8925-4B80-9C67-A4E482D1F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8912" y="4242085"/>
            <a:ext cx="4127505" cy="25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1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altLang="zh-TW" sz="6000" dirty="0"/>
              <a:t>Input images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043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1_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500</Words>
  <Application>Microsoft Office PowerPoint</Application>
  <PresentationFormat>寬螢幕</PresentationFormat>
  <Paragraphs>55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38</vt:i4>
      </vt:variant>
    </vt:vector>
  </HeadingPairs>
  <TitlesOfParts>
    <vt:vector size="46" baseType="lpstr">
      <vt:lpstr>Arial Unicode MS</vt:lpstr>
      <vt:lpstr>Arial</vt:lpstr>
      <vt:lpstr>Calibri</vt:lpstr>
      <vt:lpstr>Calibri Light</vt:lpstr>
      <vt:lpstr>Garamond</vt:lpstr>
      <vt:lpstr>Office 佈景主題</vt:lpstr>
      <vt:lpstr>有機</vt:lpstr>
      <vt:lpstr>1_有機</vt:lpstr>
      <vt:lpstr>Lab4 - Image Scaling</vt:lpstr>
      <vt:lpstr>PowerPoint 簡報</vt:lpstr>
      <vt:lpstr>Method description</vt:lpstr>
      <vt:lpstr>PowerPoint 簡報</vt:lpstr>
      <vt:lpstr>PowerPoint 簡報</vt:lpstr>
      <vt:lpstr>PowerPoint 簡報</vt:lpstr>
      <vt:lpstr>PowerPoint 簡報</vt:lpstr>
      <vt:lpstr>PowerPoint 簡報</vt:lpstr>
      <vt:lpstr>Input images</vt:lpstr>
      <vt:lpstr>Size 870px X 489px</vt:lpstr>
      <vt:lpstr>Output images</vt:lpstr>
      <vt:lpstr>Reduced to 1/9</vt:lpstr>
      <vt:lpstr>Original one versus Reduced one</vt:lpstr>
      <vt:lpstr>Enlarged 4 times</vt:lpstr>
      <vt:lpstr>Bicubic Interpolation</vt:lpstr>
      <vt:lpstr>PowerPoint 簡報</vt:lpstr>
      <vt:lpstr>Crop 1000px X 1000px</vt:lpstr>
      <vt:lpstr>Nearest Neighbor Interpolation</vt:lpstr>
      <vt:lpstr>PowerPoint 簡報</vt:lpstr>
      <vt:lpstr>Crop 1000px X 1000px</vt:lpstr>
      <vt:lpstr>Bilinear Interpolation</vt:lpstr>
      <vt:lpstr>PowerPoint 簡報</vt:lpstr>
      <vt:lpstr>Crop 1000px X 1000px</vt:lpstr>
      <vt:lpstr>Hermite Interpolation</vt:lpstr>
      <vt:lpstr>PowerPoint 簡報</vt:lpstr>
      <vt:lpstr>Crop 1000px X 1000px</vt:lpstr>
      <vt:lpstr>Lanczos Interpolation</vt:lpstr>
      <vt:lpstr>PowerPoint 簡報</vt:lpstr>
      <vt:lpstr>Crop 1000px X 1000px</vt:lpstr>
      <vt:lpstr>Source Codes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Lab4 - Image Scaling</dc:title>
  <dc:creator>Kevin</dc:creator>
  <cp:lastModifiedBy>Kevin</cp:lastModifiedBy>
  <cp:revision>4</cp:revision>
  <dcterms:created xsi:type="dcterms:W3CDTF">2019-12-20T13:30:21Z</dcterms:created>
  <dcterms:modified xsi:type="dcterms:W3CDTF">2019-12-20T14:46:55Z</dcterms:modified>
</cp:coreProperties>
</file>